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26"/>
  </p:notesMasterIdLst>
  <p:handoutMasterIdLst>
    <p:handoutMasterId r:id="rId27"/>
  </p:handoutMasterIdLst>
  <p:sldIdLst>
    <p:sldId id="256" r:id="rId3"/>
    <p:sldId id="285" r:id="rId4"/>
    <p:sldId id="286" r:id="rId5"/>
    <p:sldId id="291" r:id="rId6"/>
    <p:sldId id="292" r:id="rId7"/>
    <p:sldId id="293" r:id="rId8"/>
    <p:sldId id="287" r:id="rId9"/>
    <p:sldId id="294" r:id="rId10"/>
    <p:sldId id="288" r:id="rId11"/>
    <p:sldId id="295" r:id="rId12"/>
    <p:sldId id="297" r:id="rId13"/>
    <p:sldId id="296" r:id="rId14"/>
    <p:sldId id="298" r:id="rId15"/>
    <p:sldId id="299" r:id="rId16"/>
    <p:sldId id="289" r:id="rId17"/>
    <p:sldId id="300" r:id="rId18"/>
    <p:sldId id="301" r:id="rId19"/>
    <p:sldId id="302" r:id="rId20"/>
    <p:sldId id="290" r:id="rId21"/>
    <p:sldId id="303" r:id="rId22"/>
    <p:sldId id="283" r:id="rId23"/>
    <p:sldId id="284" r:id="rId24"/>
    <p:sldId id="304" r:id="rId2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  <a:srgbClr val="113165"/>
    <a:srgbClr val="143976"/>
    <a:srgbClr val="1A4880"/>
    <a:srgbClr val="1C3A7E"/>
    <a:srgbClr val="193471"/>
    <a:srgbClr val="1C476E"/>
    <a:srgbClr val="225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34" autoAdjust="0"/>
    <p:restoredTop sz="95701"/>
  </p:normalViewPr>
  <p:slideViewPr>
    <p:cSldViewPr snapToGrid="0">
      <p:cViewPr varScale="1">
        <p:scale>
          <a:sx n="103" d="100"/>
          <a:sy n="103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3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0EC1D-5DE7-6A4C-BB55-D2EB4C37C7F9}" type="datetimeFigureOut">
              <a:rPr lang="en-US" smtClean="0"/>
              <a:t>12/2/15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F178D-0E86-2A42-B161-7D79BDE5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06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0DE78-FC50-6148-AFA3-AA44EB70BA95}" type="datetimeFigureOut">
              <a:rPr lang="en-US" smtClean="0"/>
              <a:t>12/2/15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7BAF9-1878-914E-B6B9-87814E2F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7BAF9-1878-914E-B6B9-87814E2F5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7"/>
          <p:cNvSpPr txBox="1">
            <a:spLocks/>
          </p:cNvSpPr>
          <p:nvPr userDrawn="1"/>
        </p:nvSpPr>
        <p:spPr>
          <a:xfrm>
            <a:off x="0" y="6343430"/>
            <a:ext cx="2504125" cy="4733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it-IT" sz="1600" i="1" dirty="0" smtClean="0">
                <a:solidFill>
                  <a:schemeClr val="bg1"/>
                </a:solidFill>
              </a:rPr>
              <a:t>Author:</a:t>
            </a:r>
            <a:r>
              <a:rPr lang="it-IT" sz="1600" i="0" dirty="0" smtClean="0">
                <a:solidFill>
                  <a:schemeClr val="bg1"/>
                </a:solidFill>
              </a:rPr>
              <a:t> Vittorio Selo</a:t>
            </a:r>
          </a:p>
          <a:p>
            <a:pPr algn="l"/>
            <a:r>
              <a:rPr lang="it-IT" sz="1600" i="1" dirty="0" smtClean="0">
                <a:solidFill>
                  <a:schemeClr val="bg1"/>
                </a:solidFill>
              </a:rPr>
              <a:t>UIN:</a:t>
            </a:r>
            <a:r>
              <a:rPr lang="it-IT" sz="1600" i="1" baseline="0" dirty="0" smtClean="0">
                <a:solidFill>
                  <a:schemeClr val="bg1"/>
                </a:solidFill>
              </a:rPr>
              <a:t> 657698682</a:t>
            </a:r>
            <a:endParaRPr lang="it-IT" sz="1600" i="1" dirty="0">
              <a:solidFill>
                <a:schemeClr val="bg1"/>
              </a:solidFill>
            </a:endParaRPr>
          </a:p>
        </p:txBody>
      </p:sp>
      <p:sp>
        <p:nvSpPr>
          <p:cNvPr id="22" name="Titolo 21"/>
          <p:cNvSpPr>
            <a:spLocks noGrp="1"/>
          </p:cNvSpPr>
          <p:nvPr>
            <p:ph type="title"/>
          </p:nvPr>
        </p:nvSpPr>
        <p:spPr>
          <a:xfrm>
            <a:off x="2001514" y="3777515"/>
            <a:ext cx="5140970" cy="146612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4" name="Titolo 7"/>
          <p:cNvSpPr txBox="1">
            <a:spLocks/>
          </p:cNvSpPr>
          <p:nvPr userDrawn="1"/>
        </p:nvSpPr>
        <p:spPr>
          <a:xfrm>
            <a:off x="0" y="5870046"/>
            <a:ext cx="2683236" cy="4733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it-IT" sz="1600" i="1" dirty="0" smtClean="0">
                <a:solidFill>
                  <a:schemeClr val="bg1"/>
                </a:solidFill>
              </a:rPr>
              <a:t>Author:</a:t>
            </a:r>
            <a:r>
              <a:rPr lang="it-IT" sz="1600" i="0" dirty="0" smtClean="0">
                <a:solidFill>
                  <a:schemeClr val="bg1"/>
                </a:solidFill>
              </a:rPr>
              <a:t> Umberto Di Fabrizio</a:t>
            </a:r>
          </a:p>
          <a:p>
            <a:pPr algn="l"/>
            <a:r>
              <a:rPr lang="it-IT" sz="1600" i="1" dirty="0" smtClean="0">
                <a:solidFill>
                  <a:schemeClr val="bg1"/>
                </a:solidFill>
              </a:rPr>
              <a:t>UIN:</a:t>
            </a:r>
            <a:r>
              <a:rPr lang="it-IT" sz="1600" i="1" baseline="0" dirty="0" smtClean="0">
                <a:solidFill>
                  <a:schemeClr val="bg1"/>
                </a:solidFill>
              </a:rPr>
              <a:t> 651053197</a:t>
            </a:r>
            <a:endParaRPr lang="it-IT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0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7"/>
          <p:cNvSpPr txBox="1">
            <a:spLocks/>
          </p:cNvSpPr>
          <p:nvPr userDrawn="1"/>
        </p:nvSpPr>
        <p:spPr>
          <a:xfrm>
            <a:off x="0" y="6502441"/>
            <a:ext cx="3147802" cy="3600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it-IT" sz="1050" i="1" dirty="0" smtClean="0"/>
              <a:t>Umberto Di Fabrizio, Vittorio</a:t>
            </a:r>
            <a:r>
              <a:rPr lang="it-IT" sz="1050" i="1" baseline="0" dirty="0" smtClean="0"/>
              <a:t> Selo</a:t>
            </a:r>
            <a:endParaRPr lang="it-IT" sz="1050" i="1" dirty="0"/>
          </a:p>
        </p:txBody>
      </p:sp>
      <p:sp>
        <p:nvSpPr>
          <p:cNvPr id="6" name="Titolo 7"/>
          <p:cNvSpPr txBox="1">
            <a:spLocks/>
          </p:cNvSpPr>
          <p:nvPr userDrawn="1"/>
        </p:nvSpPr>
        <p:spPr>
          <a:xfrm>
            <a:off x="5293540" y="6502441"/>
            <a:ext cx="3850460" cy="36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1050" i="1" noProof="0" dirty="0" smtClean="0"/>
              <a:t>University</a:t>
            </a:r>
            <a:r>
              <a:rPr lang="en-US" sz="1050" i="1" baseline="0" noProof="0" dirty="0" smtClean="0"/>
              <a:t> of Illinois at Chicago</a:t>
            </a:r>
          </a:p>
          <a:p>
            <a:pPr algn="r"/>
            <a:r>
              <a:rPr lang="en-US" sz="1050" i="1" baseline="0" noProof="0" dirty="0" smtClean="0"/>
              <a:t>Department of Computer Science</a:t>
            </a:r>
            <a:endParaRPr lang="en-US" sz="1050" i="1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267037"/>
            <a:ext cx="9144000" cy="9872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75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79160"/>
          </a:xfrm>
          <a:prstGeom prst="rect">
            <a:avLst/>
          </a:prstGeom>
        </p:spPr>
      </p:pic>
      <p:sp>
        <p:nvSpPr>
          <p:cNvPr id="13" name="Rettangolo 12"/>
          <p:cNvSpPr/>
          <p:nvPr userDrawn="1"/>
        </p:nvSpPr>
        <p:spPr>
          <a:xfrm>
            <a:off x="0" y="3630513"/>
            <a:ext cx="9144000" cy="3240000"/>
          </a:xfrm>
          <a:prstGeom prst="rect">
            <a:avLst/>
          </a:prstGeom>
          <a:solidFill>
            <a:srgbClr val="10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18" name="Rettangolo 17"/>
          <p:cNvSpPr/>
          <p:nvPr userDrawn="1"/>
        </p:nvSpPr>
        <p:spPr>
          <a:xfrm>
            <a:off x="0" y="-9434"/>
            <a:ext cx="9144000" cy="3639947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5" name="Rettangolo 4"/>
          <p:cNvSpPr/>
          <p:nvPr userDrawn="1"/>
        </p:nvSpPr>
        <p:spPr>
          <a:xfrm>
            <a:off x="3613094" y="1048942"/>
            <a:ext cx="1917812" cy="8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6" y="151983"/>
            <a:ext cx="2620668" cy="26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>
          <a:xfrm>
            <a:off x="0" y="0"/>
            <a:ext cx="9144000" cy="1260000"/>
          </a:xfrm>
          <a:prstGeom prst="rect">
            <a:avLst/>
          </a:prstGeom>
          <a:solidFill>
            <a:srgbClr val="10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8" name="Rettangolo 7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10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2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png"/><Relationship Id="rId13" Type="http://schemas.openxmlformats.org/officeDocument/2006/relationships/image" Target="../media/image14.tiff"/><Relationship Id="rId14" Type="http://schemas.openxmlformats.org/officeDocument/2006/relationships/image" Target="../media/image15.png"/><Relationship Id="rId1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png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4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24.tiff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46887"/>
            <a:ext cx="9144000" cy="1466124"/>
          </a:xfrm>
        </p:spPr>
        <p:txBody>
          <a:bodyPr/>
          <a:lstStyle/>
          <a:p>
            <a:r>
              <a:rPr lang="en-US" dirty="0" smtClean="0"/>
              <a:t>Prediction of User Appreciation of Yelp’s Businesses Based </a:t>
            </a:r>
            <a:r>
              <a:rPr lang="en-US" smtClean="0"/>
              <a:t>on Text Reviews Hidden Features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11875" y="3646887"/>
            <a:ext cx="9155875" cy="118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23907" y="6088559"/>
            <a:ext cx="342009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CS </a:t>
            </a:r>
            <a:r>
              <a:rPr lang="en-US" sz="2200" smtClean="0">
                <a:solidFill>
                  <a:schemeClr val="bg1"/>
                </a:solidFill>
              </a:rPr>
              <a:t>521 -Statistical </a:t>
            </a:r>
            <a:r>
              <a:rPr lang="en-US" sz="2200" dirty="0" smtClean="0">
                <a:solidFill>
                  <a:schemeClr val="bg1"/>
                </a:solidFill>
              </a:rPr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97556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r>
              <a:rPr lang="en-US" sz="2000" dirty="0" smtClean="0"/>
              <a:t>(1/2)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5708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Preprocessing – Hidden Features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777485"/>
            <a:ext cx="9144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had a pretty good experience at the Doric.  Yes, the restaurant is upstairs and you have to do a little exploring to find the staircase.  The food was decently priced and the beer was pretty good.  Service was fast and helpful.</a:t>
            </a:r>
          </a:p>
        </p:txBody>
      </p:sp>
      <p:sp>
        <p:nvSpPr>
          <p:cNvPr id="7" name="Down Arrow 6"/>
          <p:cNvSpPr/>
          <p:nvPr/>
        </p:nvSpPr>
        <p:spPr>
          <a:xfrm>
            <a:off x="4047744" y="2764712"/>
            <a:ext cx="414528" cy="8197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2751802"/>
            <a:ext cx="2512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POS(Penn Treebank)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761483"/>
            <a:ext cx="9144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I/PRP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had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/VBD a/DT </a:t>
            </a:r>
            <a:r>
              <a:rPr lang="es-ES_tradnl" b="1" dirty="0" err="1" smtClean="0"/>
              <a:t>pretty</a:t>
            </a:r>
            <a:r>
              <a:rPr lang="es-ES_tradnl" b="1" dirty="0" smtClean="0"/>
              <a:t>/RB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b="1" dirty="0" err="1" smtClean="0"/>
              <a:t>good</a:t>
            </a:r>
            <a:r>
              <a:rPr lang="es-ES_tradnl" b="1" dirty="0" smtClean="0"/>
              <a:t>/JJ </a:t>
            </a:r>
            <a:r>
              <a:rPr lang="es-ES_tradnl" b="1" dirty="0" err="1" smtClean="0"/>
              <a:t>experience</a:t>
            </a:r>
            <a:r>
              <a:rPr lang="es-ES_tradnl" b="1" dirty="0" smtClean="0"/>
              <a:t>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at/IN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Doric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/NNP.</a:t>
            </a:r>
          </a:p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Yes/UH,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b="1" dirty="0" smtClean="0"/>
              <a:t>restaurant/NN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/VBZ </a:t>
            </a:r>
            <a:r>
              <a:rPr lang="es-ES_tradnl" b="1" dirty="0" err="1" smtClean="0"/>
              <a:t>upstairs</a:t>
            </a:r>
            <a:r>
              <a:rPr lang="es-ES_tradnl" b="1" dirty="0" smtClean="0"/>
              <a:t>/JJ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and/CC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/PRP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have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/VBP to/TO do/VB a/DT </a:t>
            </a:r>
            <a:r>
              <a:rPr lang="es-ES_tradnl" b="1" dirty="0" err="1" smtClean="0"/>
              <a:t>little</a:t>
            </a:r>
            <a:r>
              <a:rPr lang="es-ES_tradnl" b="1" dirty="0" smtClean="0"/>
              <a:t>/JJ </a:t>
            </a:r>
            <a:r>
              <a:rPr lang="es-ES_tradnl" b="1" dirty="0" err="1" smtClean="0"/>
              <a:t>exploring</a:t>
            </a:r>
            <a:r>
              <a:rPr lang="es-ES_tradnl" b="1" dirty="0" smtClean="0"/>
              <a:t>/NN 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to/TO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b="1" dirty="0" err="1" smtClean="0"/>
              <a:t>staircase</a:t>
            </a:r>
            <a:r>
              <a:rPr lang="es-ES_tradnl" b="1" dirty="0" smtClean="0"/>
              <a:t>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b="1" dirty="0" err="1" smtClean="0"/>
              <a:t>food</a:t>
            </a:r>
            <a:r>
              <a:rPr lang="es-ES_tradnl" b="1" dirty="0" smtClean="0"/>
              <a:t>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was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/VBD </a:t>
            </a:r>
            <a:r>
              <a:rPr lang="es-ES_tradnl" b="1" dirty="0" err="1" smtClean="0"/>
              <a:t>decently</a:t>
            </a:r>
            <a:r>
              <a:rPr lang="es-ES_tradnl" b="1" dirty="0" smtClean="0"/>
              <a:t>/RB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priced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/VBN and/CC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/DT </a:t>
            </a:r>
            <a:r>
              <a:rPr lang="es-ES_tradnl" b="1" dirty="0" err="1" smtClean="0"/>
              <a:t>beer</a:t>
            </a:r>
            <a:r>
              <a:rPr lang="es-ES_tradnl" b="1" dirty="0" smtClean="0"/>
              <a:t>/NN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was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/VBD </a:t>
            </a:r>
            <a:r>
              <a:rPr lang="es-ES_tradnl" b="1" dirty="0" err="1" smtClean="0"/>
              <a:t>pretty</a:t>
            </a:r>
            <a:r>
              <a:rPr lang="es-ES_tradnl" b="1" dirty="0" smtClean="0"/>
              <a:t>/RB </a:t>
            </a:r>
            <a:r>
              <a:rPr lang="es-ES_tradnl" b="1" dirty="0" err="1" smtClean="0"/>
              <a:t>good</a:t>
            </a:r>
            <a:r>
              <a:rPr lang="es-ES_tradnl" b="1" dirty="0" smtClean="0"/>
              <a:t>/JJ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Service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/NNP </a:t>
            </a:r>
            <a:r>
              <a:rPr lang="es-ES_tradnl" dirty="0" err="1" smtClean="0">
                <a:solidFill>
                  <a:schemeClr val="bg1">
                    <a:lumMod val="50000"/>
                  </a:schemeClr>
                </a:solidFill>
              </a:rPr>
              <a:t>was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/VBD </a:t>
            </a:r>
            <a:r>
              <a:rPr lang="es-ES_tradnl" b="1" dirty="0" err="1" smtClean="0"/>
              <a:t>fast</a:t>
            </a:r>
            <a:r>
              <a:rPr lang="es-ES_tradnl" b="1" dirty="0" smtClean="0"/>
              <a:t>/RB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 and/CC </a:t>
            </a:r>
            <a:r>
              <a:rPr lang="es-ES_tradnl" b="1" dirty="0" err="1" smtClean="0"/>
              <a:t>helpful</a:t>
            </a:r>
            <a:r>
              <a:rPr lang="es-ES_tradnl" b="1" dirty="0" smtClean="0"/>
              <a:t>/JJ</a:t>
            </a:r>
            <a:r>
              <a:rPr lang="es-ES_trad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3041199"/>
            <a:ext cx="24796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is important?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607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r>
              <a:rPr lang="en-US" sz="2000" dirty="0" smtClean="0"/>
              <a:t>(2/2)</a:t>
            </a:r>
            <a:br>
              <a:rPr lang="en-US" sz="2000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5708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Preprocessing – Hidden Features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694793"/>
            <a:ext cx="699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each extracted words we have defined the following features: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311801" y="3269810"/>
            <a:ext cx="1428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Frequency:</a:t>
            </a:r>
            <a:endParaRPr lang="en-US" sz="2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77485"/>
            <a:ext cx="405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parameters definition: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en-US" dirty="0" smtClean="0"/>
              <a:t> set of reviews of user </a:t>
            </a:r>
            <a:r>
              <a:rPr lang="en-US" i="1" dirty="0" smtClean="0"/>
              <a:t>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X</a:t>
            </a:r>
            <a:r>
              <a:rPr lang="en-US" baseline="-25000" dirty="0" err="1" smtClean="0"/>
              <a:t>m</a:t>
            </a:r>
            <a:r>
              <a:rPr lang="en-US" dirty="0" smtClean="0"/>
              <a:t> set of relevant words of the user </a:t>
            </a:r>
            <a:r>
              <a:rPr lang="en-US" i="1" dirty="0" smtClean="0"/>
              <a:t>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89248" y="2028390"/>
            <a:ext cx="52547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err="1" smtClean="0"/>
              <a:t>n</a:t>
            </a:r>
            <a:r>
              <a:rPr lang="en-US" sz="1600" baseline="-25000" dirty="0" err="1" smtClean="0"/>
              <a:t>xmz</a:t>
            </a:r>
            <a:r>
              <a:rPr lang="en-US" sz="1600" baseline="-25000" dirty="0" smtClean="0"/>
              <a:t> </a:t>
            </a:r>
            <a:r>
              <a:rPr lang="en-US" sz="1600" dirty="0" smtClean="0"/>
              <a:t>the </a:t>
            </a:r>
            <a:r>
              <a:rPr lang="en-US" sz="1600" dirty="0" err="1" smtClean="0"/>
              <a:t>numer</a:t>
            </a:r>
            <a:r>
              <a:rPr lang="en-US" sz="1600" dirty="0" smtClean="0"/>
              <a:t> of times the word </a:t>
            </a:r>
            <a:r>
              <a:rPr lang="en-US" sz="1600" i="1" dirty="0" smtClean="0"/>
              <a:t>x</a:t>
            </a:r>
            <a:r>
              <a:rPr lang="en-US" sz="1600" dirty="0" smtClean="0"/>
              <a:t> appear in the review </a:t>
            </a:r>
            <a:r>
              <a:rPr lang="en-US" sz="1600" i="1" dirty="0" smtClean="0"/>
              <a:t>z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</a:t>
            </a:r>
            <a:r>
              <a:rPr lang="en-US" baseline="-25000" dirty="0" err="1" smtClean="0"/>
              <a:t>mz</a:t>
            </a:r>
            <a:r>
              <a:rPr lang="en-US" baseline="-25000" dirty="0" smtClean="0"/>
              <a:t> </a:t>
            </a:r>
            <a:r>
              <a:rPr lang="en-US" dirty="0" smtClean="0"/>
              <a:t>the rank that user </a:t>
            </a:r>
            <a:r>
              <a:rPr lang="en-US" i="1" dirty="0" smtClean="0"/>
              <a:t>m </a:t>
            </a:r>
            <a:r>
              <a:rPr lang="en-US" dirty="0" smtClean="0"/>
              <a:t>gives to review </a:t>
            </a:r>
            <a:r>
              <a:rPr lang="en-US" i="1" dirty="0" smtClean="0"/>
              <a:t>z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96" y="3070736"/>
            <a:ext cx="3467100" cy="10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317765" y="4573648"/>
            <a:ext cx="14221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Regularity:</a:t>
            </a:r>
            <a:endParaRPr lang="en-US" sz="22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96" y="4306492"/>
            <a:ext cx="3733800" cy="96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311801" y="5773341"/>
            <a:ext cx="1404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Relevance:</a:t>
            </a:r>
            <a:endParaRPr lang="en-US" sz="22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96" y="5487135"/>
            <a:ext cx="3606800" cy="1003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914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Approach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Data Preprocessing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000" dirty="0" smtClean="0"/>
              <a:t>Algorithms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5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r>
              <a:rPr lang="en-US" sz="2000" dirty="0" smtClean="0"/>
              <a:t>(1/2)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3844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000" dirty="0" smtClean="0"/>
              <a:t>Algorithms - Method 1°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182"/>
            <a:ext cx="808061" cy="7517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14400" y="2036064"/>
            <a:ext cx="1731264" cy="101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Top-n</a:t>
            </a:r>
          </a:p>
          <a:p>
            <a:pPr algn="ctr"/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14400" y="3171366"/>
            <a:ext cx="1731264" cy="101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Top-n</a:t>
            </a:r>
          </a:p>
          <a:p>
            <a:pPr algn="ctr"/>
            <a:r>
              <a:rPr lang="en-US" dirty="0" smtClean="0"/>
              <a:t>Regularity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14400" y="4306668"/>
            <a:ext cx="1731264" cy="101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Top-n</a:t>
            </a:r>
          </a:p>
          <a:p>
            <a:pPr algn="ctr"/>
            <a:r>
              <a:rPr lang="en-US" dirty="0" smtClean="0"/>
              <a:t>Relevance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464580" y="1808263"/>
            <a:ext cx="1399516" cy="97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081" y="2353826"/>
            <a:ext cx="1552448" cy="15524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560417" y="2825387"/>
            <a:ext cx="1552448" cy="1552448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645664" y="2550774"/>
            <a:ext cx="272287" cy="53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45664" y="3090762"/>
            <a:ext cx="272287" cy="647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691826" y="3916096"/>
            <a:ext cx="1394703" cy="91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50192" y="3130050"/>
            <a:ext cx="365021" cy="284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728994" y="2542755"/>
            <a:ext cx="735586" cy="106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Plus 30"/>
          <p:cNvSpPr/>
          <p:nvPr/>
        </p:nvSpPr>
        <p:spPr>
          <a:xfrm>
            <a:off x="6905445" y="2053380"/>
            <a:ext cx="438912" cy="40915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385706" y="1769000"/>
            <a:ext cx="1399516" cy="977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Business</a:t>
            </a:r>
            <a:endParaRPr lang="en-US" dirty="0" smtClean="0"/>
          </a:p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3" name="Down Arrow 32"/>
          <p:cNvSpPr/>
          <p:nvPr/>
        </p:nvSpPr>
        <p:spPr>
          <a:xfrm>
            <a:off x="6822646" y="2656569"/>
            <a:ext cx="694944" cy="7857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64580" y="3548493"/>
            <a:ext cx="34444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Ensemble Method: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SVM linear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SVM RBF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Naïve Bayes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Logistic Regression(</a:t>
            </a:r>
            <a:r>
              <a:rPr lang="en-US" sz="2000" dirty="0" err="1" smtClean="0"/>
              <a:t>MaxEnt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510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31" grpId="0" animBg="1"/>
      <p:bldP spid="32" grpId="0" animBg="1"/>
      <p:bldP spid="33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r>
              <a:rPr lang="en-US" sz="2000" dirty="0" smtClean="0"/>
              <a:t>(2/2)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39202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000" dirty="0" smtClean="0"/>
              <a:t>Algorithms – Method 2°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8588"/>
            <a:ext cx="808061" cy="75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2" y="2008205"/>
            <a:ext cx="472764" cy="472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7" y="3205293"/>
            <a:ext cx="472764" cy="472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7" y="4938587"/>
            <a:ext cx="472764" cy="47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7" y="3794463"/>
            <a:ext cx="472764" cy="4727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7" y="4383633"/>
            <a:ext cx="472764" cy="472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2" y="5493541"/>
            <a:ext cx="472764" cy="472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2" y="2540813"/>
            <a:ext cx="472764" cy="472764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1076694" y="1948360"/>
            <a:ext cx="569226" cy="1174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1076694" y="3137639"/>
            <a:ext cx="569226" cy="1174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1076694" y="4339612"/>
            <a:ext cx="569226" cy="16266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82302" y="1943132"/>
            <a:ext cx="1072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1-2 stars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14553" y="3102127"/>
            <a:ext cx="863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  <a:r>
              <a:rPr lang="en-US" sz="2000" dirty="0" smtClean="0"/>
              <a:t> stars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882302" y="4535094"/>
            <a:ext cx="1072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4-5 stars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914552" y="2257846"/>
            <a:ext cx="14643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Top-n words</a:t>
            </a:r>
          </a:p>
          <a:p>
            <a:r>
              <a:rPr lang="en-US" sz="1600" dirty="0" smtClean="0"/>
              <a:t>Based on Score Function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4553" y="3530356"/>
            <a:ext cx="14643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Top-n words</a:t>
            </a:r>
          </a:p>
          <a:p>
            <a:r>
              <a:rPr lang="en-US" sz="1600" dirty="0" smtClean="0"/>
              <a:t>Based on Score Function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882302" y="4995852"/>
            <a:ext cx="14643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Top-n words</a:t>
            </a:r>
          </a:p>
          <a:p>
            <a:r>
              <a:rPr lang="en-US" sz="1600" dirty="0" smtClean="0"/>
              <a:t>Based on Score Function</a:t>
            </a:r>
            <a:endParaRPr lang="en-US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96" y="1660387"/>
            <a:ext cx="4279900" cy="58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ight Arrow 23"/>
          <p:cNvSpPr/>
          <p:nvPr/>
        </p:nvSpPr>
        <p:spPr>
          <a:xfrm>
            <a:off x="3535680" y="2480969"/>
            <a:ext cx="609600" cy="4207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535680" y="3720873"/>
            <a:ext cx="609600" cy="4207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3535680" y="5043723"/>
            <a:ext cx="609600" cy="4207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09786" y="2336531"/>
            <a:ext cx="11208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1-2 stars</a:t>
            </a:r>
          </a:p>
          <a:p>
            <a:r>
              <a:rPr lang="en-US" sz="2000" dirty="0" smtClean="0"/>
              <a:t>Classifier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02018" y="3631018"/>
            <a:ext cx="11208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3 stars</a:t>
            </a:r>
          </a:p>
          <a:p>
            <a:r>
              <a:rPr lang="en-US" sz="2000" dirty="0" smtClean="0"/>
              <a:t>Classifier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02018" y="4935204"/>
            <a:ext cx="11208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4-5 stars</a:t>
            </a:r>
          </a:p>
          <a:p>
            <a:r>
              <a:rPr lang="en-US" sz="2000" dirty="0" smtClean="0"/>
              <a:t>Classifier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6327604" y="3720873"/>
            <a:ext cx="207806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Adaptive Boosting</a:t>
            </a:r>
            <a:endParaRPr lang="en-US" sz="2000" dirty="0"/>
          </a:p>
        </p:txBody>
      </p:sp>
      <p:cxnSp>
        <p:nvCxnSpPr>
          <p:cNvPr id="32" name="Straight Arrow Connector 31"/>
          <p:cNvCxnSpPr>
            <a:stCxn id="27" idx="3"/>
          </p:cNvCxnSpPr>
          <p:nvPr/>
        </p:nvCxnSpPr>
        <p:spPr>
          <a:xfrm>
            <a:off x="5430606" y="2690474"/>
            <a:ext cx="896998" cy="9875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>
            <a:off x="5448916" y="3920928"/>
            <a:ext cx="8786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448916" y="4141600"/>
            <a:ext cx="878688" cy="1112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28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Results</a:t>
            </a:r>
            <a:r>
              <a:rPr lang="en-US" sz="2000" dirty="0" smtClean="0"/>
              <a:t>(1/3)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447037"/>
            <a:ext cx="91711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Baseline: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Majority Class – We have 9 classes, accuracy ≈11%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Majority Class – Actually only 5 classes appear, accuracy ≈20%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Majority Class per user – For each user we predict its majority class ≈ 44.9%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37" y="2028170"/>
            <a:ext cx="1314209" cy="131420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454101" y="1802655"/>
            <a:ext cx="975360" cy="8656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16" y="1254265"/>
            <a:ext cx="820720" cy="820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2436" y="1617989"/>
            <a:ext cx="144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 </a:t>
            </a:r>
            <a:r>
              <a:rPr lang="en-US" dirty="0" smtClean="0"/>
              <a:t>Train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16" y="2257927"/>
            <a:ext cx="820720" cy="820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16" y="3261589"/>
            <a:ext cx="820720" cy="82072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3454101" y="2668287"/>
            <a:ext cx="10876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1"/>
          </p:cNvCxnSpPr>
          <p:nvPr/>
        </p:nvCxnSpPr>
        <p:spPr>
          <a:xfrm>
            <a:off x="3454101" y="2685275"/>
            <a:ext cx="1087615" cy="986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62436" y="2654757"/>
            <a:ext cx="19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10% Validation Set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62435" y="3658419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 Test Set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89" y="2551296"/>
            <a:ext cx="1418378" cy="9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Results</a:t>
            </a:r>
            <a:r>
              <a:rPr lang="en-US" sz="2000" dirty="0" smtClean="0"/>
              <a:t>(2/3)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big issue in Recommendation System is: </a:t>
            </a:r>
            <a:r>
              <a:rPr lang="en-US" sz="2000" i="1" dirty="0" smtClean="0"/>
              <a:t>cold start problem</a:t>
            </a:r>
          </a:p>
          <a:p>
            <a:r>
              <a:rPr lang="en-US" sz="2000" dirty="0" smtClean="0"/>
              <a:t>Since, we do not want to deal with it, we decide to consider user with at least a minimum number of reviews. 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20045"/>
              </p:ext>
            </p:extLst>
          </p:nvPr>
        </p:nvGraphicFramePr>
        <p:xfrm>
          <a:off x="1316736" y="2371204"/>
          <a:ext cx="6096000" cy="1771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659384">
                <a:tc>
                  <a:txBody>
                    <a:bodyPr/>
                    <a:lstStyle/>
                    <a:p>
                      <a:r>
                        <a:rPr lang="en-US" dirty="0" smtClean="0"/>
                        <a:t>Min Reviews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Baseline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0.441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0.442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0.449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0.449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//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smtClean="0">
                          <a:effectLst/>
                        </a:rPr>
                        <a:t>0</a:t>
                      </a:r>
                      <a:r>
                        <a:rPr lang="uk-UA" sz="1800" kern="1200" dirty="0" smtClean="0">
                          <a:effectLst/>
                        </a:rPr>
                        <a:t>.5</a:t>
                      </a:r>
                      <a:r>
                        <a:rPr lang="it-IT" sz="1800" kern="1200" dirty="0" smtClean="0">
                          <a:effectLst/>
                        </a:rPr>
                        <a:t>39*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//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4244384"/>
            <a:ext cx="3859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Second Method Accuracy per class: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33664"/>
              </p:ext>
            </p:extLst>
          </p:nvPr>
        </p:nvGraphicFramePr>
        <p:xfrm>
          <a:off x="1316736" y="4745770"/>
          <a:ext cx="609600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[1-2]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[4-5]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Baseline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0.463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0.795*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0.587*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6130163"/>
            <a:ext cx="138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*p-value ≈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4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Results</a:t>
            </a:r>
            <a:r>
              <a:rPr lang="en-US" sz="2000" dirty="0" smtClean="0"/>
              <a:t>(3/3)</a:t>
            </a:r>
            <a:br>
              <a:rPr lang="en-US" sz="2000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17453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Error Analysis</a:t>
            </a:r>
            <a:endParaRPr lang="en-US" sz="2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93856"/>
              </p:ext>
            </p:extLst>
          </p:nvPr>
        </p:nvGraphicFramePr>
        <p:xfrm>
          <a:off x="1383792" y="1654375"/>
          <a:ext cx="6376416" cy="303174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341120"/>
                <a:gridCol w="902208"/>
                <a:gridCol w="944880"/>
                <a:gridCol w="1062736"/>
                <a:gridCol w="1062736"/>
                <a:gridCol w="1062736"/>
              </a:tblGrid>
              <a:tr h="1001310">
                <a:tc>
                  <a:txBody>
                    <a:bodyPr/>
                    <a:lstStyle/>
                    <a:p>
                      <a:r>
                        <a:rPr lang="en-US" dirty="0" smtClean="0"/>
                        <a:t>True \Predicted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0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507019"/>
              </p:ext>
            </p:extLst>
          </p:nvPr>
        </p:nvGraphicFramePr>
        <p:xfrm>
          <a:off x="1524000" y="489610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Error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Baseline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33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389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9201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57" y="1347924"/>
            <a:ext cx="462989" cy="484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8739"/>
            <a:ext cx="1250545" cy="1250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134" y="1553227"/>
            <a:ext cx="76308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It is possible to extract user related information only from text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Flexible Approach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Computational Attractive (100 ≈ 4 minutes)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390389" y="3298739"/>
            <a:ext cx="7753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Future Works: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Add sentiment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Extend the considered words with synonyms and/or </a:t>
            </a:r>
            <a:r>
              <a:rPr lang="en-US" sz="2200" dirty="0" err="1" smtClean="0"/>
              <a:t>hyperym</a:t>
            </a:r>
            <a:r>
              <a:rPr lang="en-US" sz="2200" dirty="0" smtClean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Integrate the proposed method with existing recommendation techniques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Try the method on other social media and on stratified datasets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74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63" y="1698170"/>
            <a:ext cx="4692073" cy="46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58" y="2514470"/>
            <a:ext cx="4656684" cy="24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Analysis -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845"/>
            <a:ext cx="808061" cy="751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4627" y="1851065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[u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,u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,u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 </a:t>
            </a:r>
            <a:r>
              <a:rPr lang="is-IS" sz="2000" dirty="0" smtClean="0"/>
              <a:t>… , u</a:t>
            </a:r>
            <a:r>
              <a:rPr lang="is-IS" sz="2000" baseline="-25000" dirty="0" smtClean="0"/>
              <a:t>k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3929"/>
            <a:ext cx="1068540" cy="106854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>
            <a:off x="2406576" y="1478071"/>
            <a:ext cx="223890" cy="12473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18521" y="1528430"/>
            <a:ext cx="331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Restaurant{0.012, 0.033, 0.11}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Beer {0.023, 0.001,0.12}</a:t>
            </a:r>
          </a:p>
          <a:p>
            <a:r>
              <a:rPr lang="is-IS" dirty="0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Bar{0.017, 0.023,0.09}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6837" y="3568149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</a:t>
            </a:r>
            <a:r>
              <a:rPr lang="en-US" sz="1600" dirty="0" smtClean="0"/>
              <a:t>b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,b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,b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, </a:t>
            </a:r>
            <a:r>
              <a:rPr lang="is-IS" sz="1600" dirty="0" smtClean="0"/>
              <a:t>… , b</a:t>
            </a:r>
            <a:r>
              <a:rPr lang="is-IS" sz="1600" baseline="-25000" dirty="0" smtClean="0"/>
              <a:t>h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1" name="Left Brace 10"/>
          <p:cNvSpPr/>
          <p:nvPr/>
        </p:nvSpPr>
        <p:spPr>
          <a:xfrm>
            <a:off x="2406231" y="3144542"/>
            <a:ext cx="223890" cy="12473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18176" y="3168039"/>
            <a:ext cx="331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Restaurant{0.003, 0.031, 0.01}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Beer {0.012, 0.01,0.09}</a:t>
            </a:r>
          </a:p>
          <a:p>
            <a:r>
              <a:rPr lang="is-IS" dirty="0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Service{0.043, 0.053,0.09}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172154" y="2227678"/>
            <a:ext cx="223890" cy="12473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84099" y="2251175"/>
            <a:ext cx="29982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Restaurant{0.003, 0.031, 0.01}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Beer {0.012, 0.01,0.09}</a:t>
            </a:r>
          </a:p>
          <a:p>
            <a:r>
              <a:rPr lang="is-IS" sz="1600" dirty="0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z="1600" dirty="0" smtClean="0"/>
              <a:t>Bar{0, 0,0}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7072" y="463668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[u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,u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,u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 </a:t>
            </a:r>
            <a:r>
              <a:rPr lang="is-IS" sz="2000" dirty="0" smtClean="0"/>
              <a:t>… , u</a:t>
            </a:r>
            <a:r>
              <a:rPr lang="is-IS" sz="2000" baseline="-25000" dirty="0" smtClean="0"/>
              <a:t>k</a:t>
            </a:r>
            <a:r>
              <a:rPr lang="en-US" sz="2000" dirty="0" smtClean="0"/>
              <a:t>]</a:t>
            </a:r>
            <a:r>
              <a:rPr lang="en-US" sz="2000" dirty="0"/>
              <a:t> </a:t>
            </a:r>
            <a:r>
              <a:rPr lang="en-US" sz="2000" dirty="0" smtClean="0"/>
              <a:t>[b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,b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,b</a:t>
            </a:r>
            <a:r>
              <a:rPr lang="en-US" sz="2000" baseline="-25000" dirty="0" smtClean="0"/>
              <a:t>3</a:t>
            </a:r>
            <a:r>
              <a:rPr lang="en-US" sz="2000" dirty="0"/>
              <a:t>, </a:t>
            </a:r>
            <a:r>
              <a:rPr lang="is-IS" sz="2000" dirty="0"/>
              <a:t>… </a:t>
            </a:r>
            <a:r>
              <a:rPr lang="is-IS" sz="2000" dirty="0" smtClean="0"/>
              <a:t>,b</a:t>
            </a:r>
            <a:r>
              <a:rPr lang="is-IS" sz="2000" baseline="-25000" dirty="0" smtClean="0"/>
              <a:t>k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sp>
        <p:nvSpPr>
          <p:cNvPr id="25" name="Down Arrow 24"/>
          <p:cNvSpPr/>
          <p:nvPr/>
        </p:nvSpPr>
        <p:spPr>
          <a:xfrm>
            <a:off x="1697752" y="5030450"/>
            <a:ext cx="437552" cy="47465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75774" y="508311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363958" y="5591890"/>
            <a:ext cx="104227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smtClean="0"/>
              <a:t>MODEL</a:t>
            </a:r>
            <a:endParaRPr lang="en-US" sz="2200"/>
          </a:p>
        </p:txBody>
      </p:sp>
      <p:sp>
        <p:nvSpPr>
          <p:cNvPr id="28" name="TextBox 27"/>
          <p:cNvSpPr txBox="1"/>
          <p:nvPr/>
        </p:nvSpPr>
        <p:spPr>
          <a:xfrm>
            <a:off x="6172154" y="4886671"/>
            <a:ext cx="2980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Model1:</a:t>
            </a:r>
          </a:p>
          <a:p>
            <a:r>
              <a:rPr lang="en-US" dirty="0" smtClean="0"/>
              <a:t>30≤k≤60 -&gt; 90≤#features≤180</a:t>
            </a:r>
          </a:p>
          <a:p>
            <a:r>
              <a:rPr lang="en-US" dirty="0" smtClean="0"/>
              <a:t>Model2:</a:t>
            </a:r>
          </a:p>
          <a:p>
            <a:r>
              <a:rPr lang="en-US" dirty="0" smtClean="0"/>
              <a:t>0≤ k ≤100 -&gt; 0≤#features≤200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85485" y="5025170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n:</a:t>
            </a:r>
          </a:p>
          <a:p>
            <a:r>
              <a:rPr lang="en-US" dirty="0" smtClean="0"/>
              <a:t>Model1 -&gt; n = 30</a:t>
            </a:r>
          </a:p>
          <a:p>
            <a:r>
              <a:rPr lang="en-US" dirty="0" smtClean="0"/>
              <a:t>Model2 -&gt; n = 100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86192" y="2251175"/>
            <a:ext cx="785962" cy="5797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679624" y="2899718"/>
            <a:ext cx="492530" cy="868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5779173" y="5361140"/>
            <a:ext cx="392981" cy="3382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xplosion 2 36"/>
          <p:cNvSpPr/>
          <p:nvPr/>
        </p:nvSpPr>
        <p:spPr>
          <a:xfrm>
            <a:off x="6814158" y="666921"/>
            <a:ext cx="2179529" cy="1465545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Details!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8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sz="2000" dirty="0" smtClean="0"/>
              <a:t>(1/3)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281" y="2661169"/>
            <a:ext cx="1644134" cy="164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234" y="1271456"/>
            <a:ext cx="732481" cy="732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96" y="1657158"/>
            <a:ext cx="1045175" cy="104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367" y="4162968"/>
            <a:ext cx="1143197" cy="1143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793" y="4188394"/>
            <a:ext cx="1418378" cy="945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92" y="2788721"/>
            <a:ext cx="1571981" cy="146243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4" idx="2"/>
          </p:cNvCxnSpPr>
          <p:nvPr/>
        </p:nvCxnSpPr>
        <p:spPr>
          <a:xfrm flipH="1" flipV="1">
            <a:off x="4074475" y="2003937"/>
            <a:ext cx="46524" cy="70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34082" y="4232620"/>
            <a:ext cx="371340" cy="20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858264" y="2413972"/>
            <a:ext cx="293974" cy="37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14720" y="4075889"/>
            <a:ext cx="395695" cy="42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2286000" y="3323968"/>
            <a:ext cx="1280281" cy="531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subscribe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" y="5441640"/>
            <a:ext cx="5055582" cy="10165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/>
          <p:cNvCxnSpPr>
            <a:stCxn id="6" idx="1"/>
          </p:cNvCxnSpPr>
          <p:nvPr/>
        </p:nvCxnSpPr>
        <p:spPr>
          <a:xfrm flipH="1">
            <a:off x="2467369" y="4734567"/>
            <a:ext cx="260998" cy="683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666" y="4075889"/>
            <a:ext cx="605446" cy="6109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039" y="1628762"/>
            <a:ext cx="1020135" cy="14435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Straight Arrow Connector 27"/>
          <p:cNvCxnSpPr/>
          <p:nvPr/>
        </p:nvCxnSpPr>
        <p:spPr>
          <a:xfrm flipV="1">
            <a:off x="6517586" y="2112474"/>
            <a:ext cx="761038" cy="6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3541" y="2595607"/>
            <a:ext cx="655030" cy="6550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42" y="4636988"/>
            <a:ext cx="2804632" cy="18211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Straight Arrow Connector 36"/>
          <p:cNvCxnSpPr/>
          <p:nvPr/>
        </p:nvCxnSpPr>
        <p:spPr>
          <a:xfrm>
            <a:off x="5597091" y="5032138"/>
            <a:ext cx="733166" cy="56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8032" y="4031204"/>
            <a:ext cx="635209" cy="6352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2" y="1278093"/>
            <a:ext cx="2655249" cy="10806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6" name="Straight Arrow Connector 45"/>
          <p:cNvCxnSpPr/>
          <p:nvPr/>
        </p:nvCxnSpPr>
        <p:spPr>
          <a:xfrm flipH="1">
            <a:off x="3236833" y="1651253"/>
            <a:ext cx="408269" cy="8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618" y="2575746"/>
            <a:ext cx="609231" cy="609231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4887793" y="4417808"/>
            <a:ext cx="1418378" cy="6583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0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sz="2000" dirty="0" smtClean="0"/>
              <a:t>(2/3)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8160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key tool for the </a:t>
            </a:r>
            <a:r>
              <a:rPr lang="en-US" sz="2000" i="1" dirty="0" smtClean="0"/>
              <a:t>Social Network Services </a:t>
            </a:r>
            <a:r>
              <a:rPr lang="en-US" sz="2000" dirty="0" smtClean="0"/>
              <a:t>is a good </a:t>
            </a:r>
            <a:r>
              <a:rPr lang="en-US" sz="2000" u="sng" dirty="0" smtClean="0"/>
              <a:t>Recommendation System</a:t>
            </a:r>
          </a:p>
          <a:p>
            <a:r>
              <a:rPr lang="en-US" sz="2000" dirty="0" smtClean="0"/>
              <a:t>But</a:t>
            </a:r>
            <a:r>
              <a:rPr lang="is-IS" sz="2000" dirty="0" smtClean="0"/>
              <a:t>… what is a Recommendation System?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3" y="2174389"/>
            <a:ext cx="1136017" cy="1056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4" y="3443479"/>
            <a:ext cx="1136017" cy="1056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08" y="3550645"/>
            <a:ext cx="842519" cy="842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451" y="3252972"/>
            <a:ext cx="1247648" cy="1247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09" y="3566881"/>
            <a:ext cx="635209" cy="635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42349" y="3282840"/>
            <a:ext cx="980427" cy="884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08" y="2388722"/>
            <a:ext cx="842519" cy="842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391" y="2163991"/>
            <a:ext cx="1247648" cy="1247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09" y="2404958"/>
            <a:ext cx="635209" cy="635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03700" y="2155485"/>
            <a:ext cx="980427" cy="8846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3" y="4885797"/>
            <a:ext cx="1136017" cy="1056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07" y="4992963"/>
            <a:ext cx="842519" cy="8425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87" y="4702460"/>
            <a:ext cx="1247648" cy="12476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08" y="5009199"/>
            <a:ext cx="635209" cy="6352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43225" y="4759726"/>
            <a:ext cx="980427" cy="884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898" y="3755425"/>
            <a:ext cx="404632" cy="5458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7962" y="3688023"/>
            <a:ext cx="663990" cy="6812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3898" y="4994987"/>
            <a:ext cx="663990" cy="6812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4985" y="5073587"/>
            <a:ext cx="663990" cy="6812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45" y="5136805"/>
            <a:ext cx="663990" cy="6812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914" y="5195204"/>
            <a:ext cx="404632" cy="545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45" y="3671160"/>
            <a:ext cx="663990" cy="6812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0066" y="2484308"/>
            <a:ext cx="663990" cy="6812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173" y="2578964"/>
            <a:ext cx="404632" cy="5458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608" y="3743522"/>
            <a:ext cx="404632" cy="5458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138" y="2599198"/>
            <a:ext cx="404632" cy="54588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105462" y="2487517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?</a:t>
            </a:r>
            <a:endParaRPr lang="en-US" sz="3000" b="1" dirty="0"/>
          </a:p>
        </p:txBody>
      </p:sp>
      <p:sp>
        <p:nvSpPr>
          <p:cNvPr id="33" name="Rectangle 32"/>
          <p:cNvSpPr/>
          <p:nvPr/>
        </p:nvSpPr>
        <p:spPr>
          <a:xfrm>
            <a:off x="0" y="3282840"/>
            <a:ext cx="7286762" cy="1476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3" idx="3"/>
          </p:cNvCxnSpPr>
          <p:nvPr/>
        </p:nvCxnSpPr>
        <p:spPr>
          <a:xfrm flipV="1">
            <a:off x="7286762" y="3124852"/>
            <a:ext cx="551438" cy="89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8292" y="2414381"/>
            <a:ext cx="663990" cy="68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sz="2000" dirty="0" smtClean="0"/>
              <a:t>(3/3)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54265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Most of the websites are based on </a:t>
            </a:r>
            <a:r>
              <a:rPr lang="en-US" sz="2000" i="1" dirty="0" smtClean="0"/>
              <a:t>user-generated content</a:t>
            </a:r>
          </a:p>
          <a:p>
            <a:r>
              <a:rPr lang="en-US" sz="2000" dirty="0" smtClean="0"/>
              <a:t>It means we have a lot of text information to exploit</a:t>
            </a:r>
          </a:p>
          <a:p>
            <a:r>
              <a:rPr lang="en-US" sz="2000" dirty="0" smtClean="0"/>
              <a:t>The </a:t>
            </a:r>
            <a:r>
              <a:rPr lang="en-US" sz="2000" u="sng" dirty="0" smtClean="0"/>
              <a:t>goal</a:t>
            </a:r>
            <a:r>
              <a:rPr lang="en-US" sz="2000" dirty="0" smtClean="0"/>
              <a:t> is to extract tastes of the users in order to enhance the performance of recommendation systems</a:t>
            </a:r>
            <a:endParaRPr lang="en-US" sz="20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22" y="2589578"/>
            <a:ext cx="675893" cy="628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50" y="3379864"/>
            <a:ext cx="472764" cy="472764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3" idx="2"/>
          </p:cNvCxnSpPr>
          <p:nvPr/>
        </p:nvCxnSpPr>
        <p:spPr>
          <a:xfrm>
            <a:off x="4572000" y="2577704"/>
            <a:ext cx="0" cy="3957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0" y="3395504"/>
            <a:ext cx="472764" cy="472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448" y="3379864"/>
            <a:ext cx="472764" cy="4727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237" y="3376107"/>
            <a:ext cx="472764" cy="4727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61" y="3395504"/>
            <a:ext cx="472764" cy="4727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239" y="3395504"/>
            <a:ext cx="472764" cy="4727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83" y="3376107"/>
            <a:ext cx="472764" cy="472764"/>
          </a:xfrm>
          <a:prstGeom prst="rect">
            <a:avLst/>
          </a:prstGeom>
        </p:spPr>
      </p:pic>
      <p:sp>
        <p:nvSpPr>
          <p:cNvPr id="18" name="Right Brace 17"/>
          <p:cNvSpPr/>
          <p:nvPr/>
        </p:nvSpPr>
        <p:spPr>
          <a:xfrm rot="5400000">
            <a:off x="1587627" y="1967932"/>
            <a:ext cx="1252158" cy="39245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23237" y="4556308"/>
            <a:ext cx="63594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smtClean="0"/>
              <a:t>LDA</a:t>
            </a:r>
            <a:endParaRPr lang="en-US" sz="2200"/>
          </a:p>
        </p:txBody>
      </p:sp>
      <p:sp>
        <p:nvSpPr>
          <p:cNvPr id="21" name="TextBox 20"/>
          <p:cNvSpPr txBox="1"/>
          <p:nvPr/>
        </p:nvSpPr>
        <p:spPr>
          <a:xfrm>
            <a:off x="2823225" y="4632022"/>
            <a:ext cx="115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[t</a:t>
            </a:r>
            <a:r>
              <a:rPr lang="en-US" baseline="-25000" dirty="0" smtClean="0"/>
              <a:t>1</a:t>
            </a:r>
            <a:r>
              <a:rPr lang="en-US" dirty="0" smtClean="0"/>
              <a:t>,t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…,t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 smtClean="0"/>
              <a:t>i</a:t>
            </a:r>
            <a:endParaRPr lang="is-IS" dirty="0" smtClean="0"/>
          </a:p>
        </p:txBody>
      </p:sp>
      <p:cxnSp>
        <p:nvCxnSpPr>
          <p:cNvPr id="24" name="Straight Arrow Connector 23"/>
          <p:cNvCxnSpPr>
            <a:stCxn id="21" idx="2"/>
            <a:endCxn id="27" idx="0"/>
          </p:cNvCxnSpPr>
          <p:nvPr/>
        </p:nvCxnSpPr>
        <p:spPr>
          <a:xfrm>
            <a:off x="3399056" y="5001354"/>
            <a:ext cx="528377" cy="460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03239" y="4965737"/>
            <a:ext cx="68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7749" y="54623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…,s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 smtClean="0"/>
              <a:t>i</a:t>
            </a:r>
            <a:endParaRPr lang="is-IS" dirty="0" smtClean="0"/>
          </a:p>
        </p:txBody>
      </p:sp>
      <p:cxnSp>
        <p:nvCxnSpPr>
          <p:cNvPr id="28" name="Straight Arrow Connector 27"/>
          <p:cNvCxnSpPr>
            <a:stCxn id="20" idx="3"/>
            <a:endCxn id="21" idx="1"/>
          </p:cNvCxnSpPr>
          <p:nvPr/>
        </p:nvCxnSpPr>
        <p:spPr>
          <a:xfrm>
            <a:off x="2559180" y="4771752"/>
            <a:ext cx="264045" cy="4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96681" y="509297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…,s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/>
              <a:t>1</a:t>
            </a:r>
            <a:endParaRPr lang="is-I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-96681" y="599480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…,s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 smtClean="0"/>
              <a:t>m</a:t>
            </a:r>
            <a:endParaRPr lang="is-IS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-95756" y="539313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is-IS" dirty="0" smtClean="0"/>
              <a:t>…,s</a:t>
            </a:r>
            <a:r>
              <a:rPr lang="is-IS" baseline="-25000" dirty="0" smtClean="0"/>
              <a:t>n</a:t>
            </a:r>
            <a:r>
              <a:rPr lang="is-IS" dirty="0" smtClean="0"/>
              <a:t>]</a:t>
            </a:r>
            <a:r>
              <a:rPr lang="is-IS" baseline="-25000" dirty="0"/>
              <a:t>2</a:t>
            </a:r>
            <a:endParaRPr lang="is-I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421359" y="573180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...</a:t>
            </a:r>
            <a:endParaRPr lang="is-I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307984" y="5352069"/>
            <a:ext cx="18487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Recommendation</a:t>
            </a:r>
          </a:p>
          <a:p>
            <a:r>
              <a:rPr lang="en-US" dirty="0" smtClean="0"/>
              <a:t>System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1" idx="3"/>
            <a:endCxn id="35" idx="1"/>
          </p:cNvCxnSpPr>
          <p:nvPr/>
        </p:nvCxnSpPr>
        <p:spPr>
          <a:xfrm>
            <a:off x="1145967" y="5277637"/>
            <a:ext cx="162017" cy="39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3" idx="3"/>
            <a:endCxn id="35" idx="1"/>
          </p:cNvCxnSpPr>
          <p:nvPr/>
        </p:nvCxnSpPr>
        <p:spPr>
          <a:xfrm>
            <a:off x="1146892" y="5577803"/>
            <a:ext cx="161092" cy="9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3"/>
            <a:endCxn id="35" idx="1"/>
          </p:cNvCxnSpPr>
          <p:nvPr/>
        </p:nvCxnSpPr>
        <p:spPr>
          <a:xfrm flipV="1">
            <a:off x="1190851" y="5675235"/>
            <a:ext cx="117133" cy="50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1"/>
            <a:endCxn id="35" idx="3"/>
          </p:cNvCxnSpPr>
          <p:nvPr/>
        </p:nvCxnSpPr>
        <p:spPr>
          <a:xfrm flipH="1">
            <a:off x="3156760" y="5646969"/>
            <a:ext cx="170989" cy="2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03" y="2589578"/>
            <a:ext cx="675893" cy="62879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330" y="3356632"/>
            <a:ext cx="472764" cy="47276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90" y="3372272"/>
            <a:ext cx="472764" cy="47276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28" y="3356632"/>
            <a:ext cx="472764" cy="47276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17" y="3352875"/>
            <a:ext cx="472764" cy="47276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41" y="3372272"/>
            <a:ext cx="472764" cy="47276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19" y="3372272"/>
            <a:ext cx="472764" cy="47276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63" y="3352875"/>
            <a:ext cx="472764" cy="472764"/>
          </a:xfrm>
          <a:prstGeom prst="rect">
            <a:avLst/>
          </a:prstGeom>
        </p:spPr>
      </p:pic>
      <p:sp>
        <p:nvSpPr>
          <p:cNvPr id="60" name="Right Brace 59"/>
          <p:cNvSpPr/>
          <p:nvPr/>
        </p:nvSpPr>
        <p:spPr>
          <a:xfrm rot="5400000">
            <a:off x="6215335" y="1967324"/>
            <a:ext cx="1252158" cy="39245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823196" y="4534850"/>
            <a:ext cx="2033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Hidden-features</a:t>
            </a:r>
            <a:endParaRPr lang="en-US" sz="2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4854901" y="4908662"/>
            <a:ext cx="391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Personal tastes of an user which can be even unconscious for the user himself</a:t>
            </a:r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6840045" y="5529298"/>
            <a:ext cx="4745" cy="39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911842" y="5866234"/>
            <a:ext cx="391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 what the user likes and what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20" grpId="0" animBg="1"/>
      <p:bldP spid="21" grpId="0"/>
      <p:bldP spid="26" grpId="0"/>
      <p:bldP spid="27" grpId="0"/>
      <p:bldP spid="31" grpId="0"/>
      <p:bldP spid="32" grpId="0"/>
      <p:bldP spid="33" grpId="0"/>
      <p:bldP spid="34" grpId="0"/>
      <p:bldP spid="35" grpId="0" animBg="1"/>
      <p:bldP spid="60" grpId="0" animBg="1"/>
      <p:bldP spid="61" grpId="0"/>
      <p:bldP spid="65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Analyses</a:t>
            </a:r>
            <a:r>
              <a:rPr lang="en-US" sz="2000" dirty="0" smtClean="0"/>
              <a:t>(1/1)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265"/>
            <a:ext cx="1314209" cy="1314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8700"/>
            <a:ext cx="1418378" cy="945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8377" y="1368590"/>
            <a:ext cx="7124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used the Yelp Dataset Challenge[1] that is public available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49749" y="6242304"/>
            <a:ext cx="2936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[1]:http://</a:t>
            </a:r>
            <a:r>
              <a:rPr lang="en-US" sz="1200" dirty="0" err="1"/>
              <a:t>www.yelp.com</a:t>
            </a:r>
            <a:r>
              <a:rPr lang="en-US" sz="1200" dirty="0"/>
              <a:t>/</a:t>
            </a:r>
            <a:r>
              <a:rPr lang="en-US" sz="1200" dirty="0" err="1"/>
              <a:t>dataset_challenge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522546" y="1690573"/>
            <a:ext cx="173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1.6M reviews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500K Tips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366K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61K Business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80570" y="1768700"/>
            <a:ext cx="4163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Several cities across the world</a:t>
            </a:r>
          </a:p>
          <a:p>
            <a:pPr fontAlgn="base"/>
            <a:r>
              <a:rPr lang="en-US" dirty="0" smtClean="0"/>
              <a:t>(Edinburgh, Karlsruhe, Montreal, Waterloo, Pittsburgh</a:t>
            </a:r>
            <a:r>
              <a:rPr lang="en-US" dirty="0"/>
              <a:t>, Charlotte, Urbana-Champaign, Phoenix, Las Vegas, </a:t>
            </a:r>
            <a:r>
              <a:rPr lang="en-US" dirty="0" smtClean="0"/>
              <a:t>Madison)</a:t>
            </a:r>
            <a:endParaRPr lang="en-US" dirty="0"/>
          </a:p>
          <a:p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3547872" y="2097024"/>
            <a:ext cx="1432698" cy="4103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about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" y="3244346"/>
            <a:ext cx="1190498" cy="1190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2546" y="3244346"/>
            <a:ext cx="2231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Edinburgh: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23780 reviews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3150 users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4576 businesses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22" y="3135344"/>
            <a:ext cx="4163430" cy="3106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55517" y="4894827"/>
            <a:ext cx="4108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However...</a:t>
            </a:r>
          </a:p>
          <a:p>
            <a:r>
              <a:rPr lang="en-US" sz="2000" dirty="0" smtClean="0"/>
              <a:t>In this way we can only access to reviews</a:t>
            </a:r>
            <a:r>
              <a:rPr lang="en-US" sz="2000" dirty="0"/>
              <a:t> </a:t>
            </a:r>
            <a:r>
              <a:rPr lang="en-US" sz="2000" dirty="0" smtClean="0"/>
              <a:t>of businesses in Edinburgh</a:t>
            </a:r>
          </a:p>
        </p:txBody>
      </p:sp>
    </p:spTree>
    <p:extLst>
      <p:ext uri="{BB962C8B-B14F-4D97-AF65-F5344CB8AC3E}">
        <p14:creationId xmlns:p14="http://schemas.microsoft.com/office/powerpoint/2010/main" val="11161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54265"/>
            <a:ext cx="464050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Data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/>
              <a:t>Approach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000" dirty="0" smtClean="0"/>
              <a:t>Data Preprocessing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Algorithms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Experiment Results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3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35D9F651-4EE0-B44C-BE5F-CCD286CBAA56}" vid="{9C6A4886-0641-E849-AB2C-43A6D70AE417}"/>
    </a:ext>
  </a:extLst>
</a:theme>
</file>

<file path=ppt/theme/theme2.xml><?xml version="1.0" encoding="utf-8"?>
<a:theme xmlns:a="http://schemas.openxmlformats.org/drawingml/2006/main" name="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35D9F651-4EE0-B44C-BE5F-CCD286CBAA56}" vid="{F596D6B6-83F4-884A-97E8-B8736727D1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893</TotalTime>
  <Words>893</Words>
  <Application>Microsoft Macintosh PowerPoint</Application>
  <PresentationFormat>On-screen Show (4:3)</PresentationFormat>
  <Paragraphs>271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Estrangelo Edessa</vt:lpstr>
      <vt:lpstr>Title</vt:lpstr>
      <vt:lpstr>Page</vt:lpstr>
      <vt:lpstr>Prediction of User Appreciation of Yelp’s Businesses Based on Text Reviews Hidden Features</vt:lpstr>
      <vt:lpstr>Outline</vt:lpstr>
      <vt:lpstr>Outline</vt:lpstr>
      <vt:lpstr>Introduction(1/3)</vt:lpstr>
      <vt:lpstr>Introduction(2/3)</vt:lpstr>
      <vt:lpstr>Introduction(3/3)</vt:lpstr>
      <vt:lpstr>Outline</vt:lpstr>
      <vt:lpstr>Data Analyses(1/1) </vt:lpstr>
      <vt:lpstr>Outline</vt:lpstr>
      <vt:lpstr>Approach(1/2) </vt:lpstr>
      <vt:lpstr>Approach(2/2) </vt:lpstr>
      <vt:lpstr>Outline</vt:lpstr>
      <vt:lpstr>Approach(1/2) </vt:lpstr>
      <vt:lpstr>Approach(2/2)</vt:lpstr>
      <vt:lpstr>Outline</vt:lpstr>
      <vt:lpstr>Experiment Results(1/3) </vt:lpstr>
      <vt:lpstr>Experiment Results(2/3)</vt:lpstr>
      <vt:lpstr>Experiment Results(3/3) </vt:lpstr>
      <vt:lpstr>Outline</vt:lpstr>
      <vt:lpstr>Conclusion </vt:lpstr>
      <vt:lpstr>Questions?</vt:lpstr>
      <vt:lpstr>Thank you!</vt:lpstr>
      <vt:lpstr>Detailed Analysis - Input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Vittorio Selo</dc:creator>
  <cp:lastModifiedBy>Vittorio Selo</cp:lastModifiedBy>
  <cp:revision>49</cp:revision>
  <cp:lastPrinted>2015-12-02T06:42:36Z</cp:lastPrinted>
  <dcterms:created xsi:type="dcterms:W3CDTF">2015-12-01T06:38:00Z</dcterms:created>
  <dcterms:modified xsi:type="dcterms:W3CDTF">2015-12-02T18:37:55Z</dcterms:modified>
</cp:coreProperties>
</file>